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8" r:id="rId3"/>
    <p:sldId id="259" r:id="rId4"/>
    <p:sldId id="260" r:id="rId5"/>
    <p:sldId id="289" r:id="rId6"/>
    <p:sldId id="292" r:id="rId7"/>
    <p:sldId id="293" r:id="rId8"/>
    <p:sldId id="294" r:id="rId9"/>
    <p:sldId id="290" r:id="rId10"/>
    <p:sldId id="295" r:id="rId11"/>
    <p:sldId id="296" r:id="rId12"/>
    <p:sldId id="298" r:id="rId13"/>
    <p:sldId id="297" r:id="rId14"/>
    <p:sldId id="291" r:id="rId15"/>
    <p:sldId id="265" r:id="rId16"/>
    <p:sldId id="299" r:id="rId17"/>
    <p:sldId id="26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AF4"/>
    <a:srgbClr val="A9AEB3"/>
    <a:srgbClr val="53575A"/>
    <a:srgbClr val="F17F42"/>
    <a:srgbClr val="D99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"/>
                <a:lumOff val="94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2022/3/31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zu-z.github.io/HW/Web.ht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jerrynest.io/app-android-webview/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github.com/chiahsin0303/android-webw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u-z.github.io/HW/Web.html" TargetMode="External"/><Relationship Id="rId5" Type="http://schemas.openxmlformats.org/officeDocument/2006/relationships/hyperlink" Target="https://blog.csdn.net/weixin_39713578/article/details/110661333" TargetMode="External"/><Relationship Id="rId10" Type="http://schemas.microsoft.com/office/2007/relationships/hdphoto" Target="../media/hdphoto4.wdp"/><Relationship Id="rId4" Type="http://schemas.openxmlformats.org/officeDocument/2006/relationships/hyperlink" Target="https://www.youtube.com/watch?v=mZOnjGPF-9w" TargetMode="External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eloper.android.com/studio/?hl=zh-tw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A_平行四边形 15"/>
          <p:cNvSpPr/>
          <p:nvPr>
            <p:custDataLst>
              <p:tags r:id="rId2"/>
            </p:custDataLst>
          </p:nvPr>
        </p:nvSpPr>
        <p:spPr>
          <a:xfrm>
            <a:off x="1864008" y="0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文本框 8"/>
          <p:cNvSpPr txBox="1"/>
          <p:nvPr>
            <p:custDataLst>
              <p:tags r:id="rId3"/>
            </p:custDataLst>
          </p:nvPr>
        </p:nvSpPr>
        <p:spPr>
          <a:xfrm>
            <a:off x="1370732" y="2269321"/>
            <a:ext cx="94505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Android </a:t>
            </a:r>
            <a:r>
              <a:rPr lang="en-US" altLang="zh-CN" sz="6000" dirty="0" err="1" smtClean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Webview</a:t>
            </a:r>
            <a:r>
              <a:rPr lang="zh-TW" altLang="en-US" sz="6000" dirty="0" smtClean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TW" altLang="en-US" sz="6000" dirty="0" smtClean="0">
                <a:solidFill>
                  <a:srgbClr val="53575A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簡單介紹</a:t>
            </a:r>
            <a:endParaRPr lang="zh-CN" altLang="en-US" sz="6000" dirty="0">
              <a:solidFill>
                <a:srgbClr val="53575A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2" name="PA_矩形 11"/>
          <p:cNvSpPr/>
          <p:nvPr>
            <p:custDataLst>
              <p:tags r:id="rId4"/>
            </p:custDataLst>
          </p:nvPr>
        </p:nvSpPr>
        <p:spPr>
          <a:xfrm>
            <a:off x="3290729" y="3199038"/>
            <a:ext cx="5610541" cy="81300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PA_矩形 12"/>
          <p:cNvSpPr/>
          <p:nvPr>
            <p:custDataLst>
              <p:tags r:id="rId5"/>
            </p:custDataLst>
          </p:nvPr>
        </p:nvSpPr>
        <p:spPr>
          <a:xfrm>
            <a:off x="7381870" y="3573016"/>
            <a:ext cx="3195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—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幫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網站建立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簡易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>
            <a:off x="4521691" y="6165304"/>
            <a:ext cx="314861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醫資三 </a:t>
            </a:r>
            <a:r>
              <a:rPr lang="en-US" altLang="zh-TW" sz="2000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108316125</a:t>
            </a:r>
            <a:r>
              <a:rPr lang="zh-TW" altLang="en-US" sz="2000" dirty="0" smtClean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吳嘉欣</a:t>
            </a:r>
            <a:endParaRPr lang="en-US" altLang="zh-CN" sz="20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33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build="p"/>
      <p:bldP spid="12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680175" y="2492896"/>
            <a:ext cx="4403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在 </a:t>
            </a:r>
            <a:r>
              <a:rPr lang="en-US" altLang="zh-CN" sz="3200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AndroidManifest.xml</a:t>
            </a:r>
          </a:p>
          <a:p>
            <a:pPr algn="ctr"/>
            <a:r>
              <a:rPr lang="zh-TW" altLang="en-US" sz="3200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中加入 </a:t>
            </a:r>
            <a:r>
              <a:rPr lang="en-US" altLang="zh-TW" sz="3200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altLang="zh-CN" sz="3200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ermission.</a:t>
            </a:r>
            <a:endParaRPr lang="en-US" altLang="zh-CN" sz="3200" dirty="0">
              <a:solidFill>
                <a:srgbClr val="13131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856682" y="3645024"/>
            <a:ext cx="4050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&lt;uses-permission </a:t>
            </a:r>
            <a:r>
              <a:rPr lang="en-US" altLang="zh-CN" sz="2400" dirty="0" err="1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android:name</a:t>
            </a:r>
            <a:r>
              <a:rPr lang="en-US" altLang="zh-CN" sz="24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="</a:t>
            </a:r>
            <a:r>
              <a:rPr lang="en-US" altLang="zh-CN" sz="2400" dirty="0" err="1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android.permission.INTERNET</a:t>
            </a:r>
            <a:r>
              <a:rPr lang="en-US" altLang="zh-CN" sz="24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" /&gt;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926449" y="23103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加入網路權限</a:t>
            </a:r>
            <a:endParaRPr lang="en-US" altLang="zh-CN" sz="28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551384" y="908720"/>
            <a:ext cx="6974021" cy="5859453"/>
            <a:chOff x="551384" y="908720"/>
            <a:chExt cx="6974021" cy="585945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6916" r="7576" b="8098"/>
            <a:stretch/>
          </p:blipFill>
          <p:spPr>
            <a:xfrm>
              <a:off x="551384" y="908720"/>
              <a:ext cx="6974021" cy="585945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83432" y="1844824"/>
              <a:ext cx="5832648" cy="36004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0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466114" y="4608398"/>
            <a:ext cx="5259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開啟 </a:t>
            </a:r>
            <a:r>
              <a:rPr lang="en-US" altLang="zh-CN" sz="4000" dirty="0" smtClean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activity_main.xml</a:t>
            </a:r>
            <a:endParaRPr lang="zh-CN" altLang="en-US" sz="4000" dirty="0"/>
          </a:p>
        </p:txBody>
      </p:sp>
      <p:sp>
        <p:nvSpPr>
          <p:cNvPr id="23" name="矩形 22"/>
          <p:cNvSpPr/>
          <p:nvPr/>
        </p:nvSpPr>
        <p:spPr>
          <a:xfrm>
            <a:off x="695400" y="5373216"/>
            <a:ext cx="1080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把</a:t>
            </a:r>
            <a:r>
              <a:rPr lang="zh-TW" altLang="en-US" sz="28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原本的內容清除</a:t>
            </a:r>
            <a:r>
              <a:rPr lang="zh-TW" altLang="en-US" sz="28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，只留下 </a:t>
            </a:r>
            <a:r>
              <a:rPr lang="en-US" altLang="zh-TW" sz="28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&lt;?</a:t>
            </a:r>
            <a:r>
              <a:rPr lang="en-US" altLang="zh-TW" sz="28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xml version</a:t>
            </a:r>
            <a:r>
              <a:rPr lang="en-US" altLang="zh-TW" sz="28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=“1.0” </a:t>
            </a:r>
            <a:r>
              <a:rPr lang="en-US" altLang="zh-TW" sz="28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encoding</a:t>
            </a:r>
            <a:r>
              <a:rPr lang="en-US" altLang="zh-TW" sz="28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=“utf-8”?&gt;</a:t>
            </a:r>
            <a:endParaRPr lang="en-US" altLang="zh-TW" sz="2800" dirty="0">
              <a:solidFill>
                <a:srgbClr val="13131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TW" altLang="en-US" sz="28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並放</a:t>
            </a:r>
            <a:r>
              <a:rPr lang="zh-TW" altLang="en-US" sz="28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上 </a:t>
            </a:r>
            <a:r>
              <a:rPr lang="en-US" altLang="zh-CN" sz="2800" dirty="0" err="1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Webview</a:t>
            </a:r>
            <a:r>
              <a:rPr lang="en-US" altLang="zh-CN" sz="28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TW" altLang="en-US" sz="28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物件，這麼一來 </a:t>
            </a:r>
            <a:r>
              <a:rPr lang="en-US" altLang="zh-CN" sz="28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APP </a:t>
            </a:r>
            <a:r>
              <a:rPr lang="zh-TW" altLang="en-US" sz="28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打開就只能瀏覽網頁</a:t>
            </a:r>
            <a:r>
              <a:rPr lang="zh-TW" altLang="en-US" sz="28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zh-TW" altLang="en-US" sz="2800" dirty="0">
              <a:solidFill>
                <a:srgbClr val="13131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054690" y="231031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修改 </a:t>
            </a:r>
            <a:r>
              <a:rPr lang="en-US" altLang="zh-CN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37" name="矩形 36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9356"/>
          <a:stretch/>
        </p:blipFill>
        <p:spPr>
          <a:xfrm>
            <a:off x="263964" y="1356760"/>
            <a:ext cx="11664072" cy="28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6" grpId="0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633019" y="1237729"/>
            <a:ext cx="5367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編輯 </a:t>
            </a:r>
            <a:r>
              <a:rPr lang="en-US" altLang="zh-CN" sz="3200" dirty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MainActivity.java </a:t>
            </a:r>
            <a:r>
              <a:rPr lang="zh-TW" altLang="en-US" sz="3200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檔案</a:t>
            </a:r>
            <a:endParaRPr lang="en-US" altLang="zh-CN" sz="3200" dirty="0">
              <a:solidFill>
                <a:srgbClr val="13131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6688271" y="4330420"/>
            <a:ext cx="5312152" cy="1200329"/>
            <a:chOff x="6688271" y="4330420"/>
            <a:chExt cx="5312152" cy="1200329"/>
          </a:xfrm>
        </p:grpSpPr>
        <p:sp>
          <p:nvSpPr>
            <p:cNvPr id="11" name="椭圆 10"/>
            <p:cNvSpPr/>
            <p:nvPr/>
          </p:nvSpPr>
          <p:spPr>
            <a:xfrm>
              <a:off x="6688271" y="4723904"/>
              <a:ext cx="471094" cy="413363"/>
            </a:xfrm>
            <a:prstGeom prst="ellipse">
              <a:avLst/>
            </a:prstGeom>
            <a:solidFill>
              <a:srgbClr val="F17F4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3</a:t>
              </a:r>
              <a:endParaRPr lang="zh-CN" altLang="en-US" sz="24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270234" y="4330420"/>
              <a:ext cx="473018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直接使用 </a:t>
              </a:r>
              <a:r>
                <a:rPr lang="en-US" altLang="zh-TW" sz="2400" dirty="0" err="1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WebView</a:t>
              </a:r>
              <a:r>
                <a:rPr lang="en-US" altLang="zh-TW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zh-TW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會開啟瀏覽器</a:t>
              </a:r>
              <a:r>
                <a:rPr lang="zh-TW" altLang="en-US" sz="2400" dirty="0" smtClean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瀏覽，想要</a:t>
              </a:r>
              <a:r>
                <a:rPr lang="zh-TW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在 </a:t>
              </a:r>
              <a:r>
                <a:rPr lang="en-US" altLang="zh-TW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APP </a:t>
              </a:r>
              <a:r>
                <a:rPr lang="zh-TW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內開網頁要使用 </a:t>
              </a:r>
              <a:r>
                <a:rPr lang="en-US" altLang="zh-TW" sz="2400" dirty="0" err="1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webViewClient</a:t>
              </a:r>
              <a:r>
                <a:rPr lang="zh-TW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。</a:t>
              </a:r>
              <a:endParaRPr lang="zh-CN" altLang="en-US" sz="2400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688271" y="3240785"/>
            <a:ext cx="5312153" cy="830997"/>
            <a:chOff x="6688271" y="3240785"/>
            <a:chExt cx="5312153" cy="830997"/>
          </a:xfrm>
        </p:grpSpPr>
        <p:sp>
          <p:nvSpPr>
            <p:cNvPr id="10" name="椭圆 9"/>
            <p:cNvSpPr/>
            <p:nvPr/>
          </p:nvSpPr>
          <p:spPr>
            <a:xfrm>
              <a:off x="6688271" y="3449603"/>
              <a:ext cx="471094" cy="413363"/>
            </a:xfrm>
            <a:prstGeom prst="ellipse">
              <a:avLst/>
            </a:prstGeom>
            <a:solidFill>
              <a:srgbClr val="F17F4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2</a:t>
              </a:r>
              <a:endParaRPr lang="zh-CN" altLang="en-US" sz="24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7273856" y="3240785"/>
              <a:ext cx="47265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為了讓 </a:t>
              </a:r>
              <a:r>
                <a:rPr lang="en-US" altLang="zh-CN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JavaScript </a:t>
              </a:r>
              <a:r>
                <a:rPr lang="zh-TW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能順利執行，需要加入呼叫 </a:t>
              </a:r>
              <a:r>
                <a:rPr lang="en-US" altLang="zh-CN" sz="2400" dirty="0" err="1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setJavaScriptEnabled</a:t>
              </a:r>
              <a:r>
                <a:rPr lang="zh-CN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。</a:t>
              </a:r>
              <a:endParaRPr lang="zh-CN" altLang="en-US" sz="24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6688271" y="5877712"/>
            <a:ext cx="5312151" cy="461665"/>
            <a:chOff x="6688271" y="5877712"/>
            <a:chExt cx="5312151" cy="461665"/>
          </a:xfrm>
        </p:grpSpPr>
        <p:sp>
          <p:nvSpPr>
            <p:cNvPr id="13" name="椭圆 12"/>
            <p:cNvSpPr/>
            <p:nvPr/>
          </p:nvSpPr>
          <p:spPr>
            <a:xfrm>
              <a:off x="6688271" y="5926014"/>
              <a:ext cx="471094" cy="413363"/>
            </a:xfrm>
            <a:prstGeom prst="ellipse">
              <a:avLst/>
            </a:prstGeom>
            <a:solidFill>
              <a:srgbClr val="F17F4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4</a:t>
              </a:r>
              <a:endParaRPr lang="zh-CN" altLang="en-US" sz="24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270233" y="5877712"/>
              <a:ext cx="47301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err="1" smtClean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loadUrl</a:t>
              </a:r>
              <a:r>
                <a:rPr lang="zh-TW" altLang="en-US" sz="2400" dirty="0" smtClean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加入要顯示的網頁。</a:t>
              </a:r>
              <a:endParaRPr lang="zh-CN" altLang="en-US" sz="2400" dirty="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105986" y="2310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修改主程式</a:t>
            </a:r>
            <a:endParaRPr lang="en-US" altLang="zh-CN" sz="28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91344" y="935874"/>
            <a:ext cx="6161082" cy="5901053"/>
            <a:chOff x="191344" y="935874"/>
            <a:chExt cx="6161082" cy="590105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l="7476" t="2319" r="21458" b="2525"/>
            <a:stretch/>
          </p:blipFill>
          <p:spPr>
            <a:xfrm>
              <a:off x="191344" y="935874"/>
              <a:ext cx="6161082" cy="590105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263352" y="1916832"/>
              <a:ext cx="3456384" cy="7978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055440" y="5877272"/>
              <a:ext cx="4248472" cy="221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55440" y="5373215"/>
              <a:ext cx="3600400" cy="2149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55440" y="6099054"/>
              <a:ext cx="4896544" cy="2403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688271" y="2035519"/>
            <a:ext cx="5312152" cy="830997"/>
            <a:chOff x="6688271" y="2035519"/>
            <a:chExt cx="5312152" cy="830997"/>
          </a:xfrm>
        </p:grpSpPr>
        <p:sp>
          <p:nvSpPr>
            <p:cNvPr id="15" name="矩形 14"/>
            <p:cNvSpPr/>
            <p:nvPr/>
          </p:nvSpPr>
          <p:spPr>
            <a:xfrm>
              <a:off x="7270235" y="2035519"/>
              <a:ext cx="47301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需要 </a:t>
              </a:r>
              <a:r>
                <a:rPr lang="en-US" altLang="zh-CN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import </a:t>
              </a:r>
              <a:r>
                <a:rPr lang="en-US" altLang="zh-CN" sz="2400" dirty="0" err="1" smtClean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webView</a:t>
              </a:r>
              <a:r>
                <a:rPr lang="zh-CN" altLang="en-US" sz="2400" dirty="0" smtClean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，</a:t>
              </a:r>
              <a:r>
                <a:rPr lang="en-US" altLang="zh-CN" sz="2400" dirty="0" err="1" smtClean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WebSettings</a:t>
              </a:r>
              <a:r>
                <a:rPr lang="en-US" altLang="zh-CN" sz="2400" dirty="0" smtClean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zh-TW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與 </a:t>
              </a:r>
              <a:r>
                <a:rPr lang="en-US" altLang="zh-CN" sz="2400" dirty="0" err="1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webViewClient</a:t>
              </a:r>
              <a:r>
                <a:rPr lang="zh-CN" altLang="en-US" sz="2400" dirty="0">
                  <a:solidFill>
                    <a:srgbClr val="131313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。</a:t>
              </a:r>
              <a:endParaRPr lang="zh-CN" altLang="en-US" sz="2400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6688271" y="2244328"/>
              <a:ext cx="471094" cy="413363"/>
            </a:xfrm>
            <a:prstGeom prst="ellipse">
              <a:avLst/>
            </a:prstGeom>
            <a:solidFill>
              <a:srgbClr val="F17F4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1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2848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501008"/>
            <a:ext cx="12192000" cy="3356992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037838" y="6008709"/>
            <a:ext cx="8116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修改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style.xml </a:t>
            </a:r>
            <a:r>
              <a:rPr lang="zh-TW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檔案，設定為 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NoActionBar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。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05986" y="23103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移除標題欄</a:t>
            </a:r>
            <a:endParaRPr lang="en-US" altLang="zh-CN" sz="28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771238" y="988411"/>
            <a:ext cx="10649524" cy="4873794"/>
            <a:chOff x="991093" y="988411"/>
            <a:chExt cx="10209815" cy="452699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2630" t="3026" r="9279" b="12059"/>
            <a:stretch/>
          </p:blipFill>
          <p:spPr>
            <a:xfrm>
              <a:off x="991093" y="988411"/>
              <a:ext cx="10209815" cy="452699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727848" y="1484784"/>
              <a:ext cx="4824536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281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5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19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"/>
            <a:ext cx="12192000" cy="68576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51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35760" y="1818977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3632" y="4084324"/>
            <a:ext cx="699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19697" y="4700483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28048" y="5346462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16080" y="5396339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測試結果 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28048" y="2353260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16080" y="24031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開發準備</a:t>
            </a:r>
          </a:p>
        </p:txBody>
      </p:sp>
      <p:sp>
        <p:nvSpPr>
          <p:cNvPr id="21" name="矩形 20"/>
          <p:cNvSpPr/>
          <p:nvPr/>
        </p:nvSpPr>
        <p:spPr>
          <a:xfrm>
            <a:off x="6528048" y="335099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16080" y="3400871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開啟新專案 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28048" y="4348728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16080" y="439860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程式碼</a:t>
            </a:r>
          </a:p>
        </p:txBody>
      </p:sp>
    </p:spTree>
    <p:extLst>
      <p:ext uri="{BB962C8B-B14F-4D97-AF65-F5344CB8AC3E}">
        <p14:creationId xmlns:p14="http://schemas.microsoft.com/office/powerpoint/2010/main" val="350131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7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7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5285522" y="2310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測試結果</a:t>
            </a:r>
            <a:endParaRPr lang="en-US" altLang="zh-CN" sz="28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608168" y="231031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JavaScript </a:t>
            </a:r>
            <a:r>
              <a:rPr lang="zh-TW" altLang="en-US" sz="2400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做的</a:t>
            </a:r>
            <a:r>
              <a:rPr lang="zh-TW" altLang="en-US" sz="2400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4"/>
              </a:rPr>
              <a:t>倒數計時器</a:t>
            </a:r>
            <a:r>
              <a:rPr lang="zh-TW" altLang="en-US" sz="2400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能在虛擬機上順利執行。</a:t>
            </a:r>
            <a:endParaRPr lang="en-US" altLang="zh-CN" sz="2400" dirty="0">
              <a:solidFill>
                <a:srgbClr val="13131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191344" y="404664"/>
            <a:ext cx="10873209" cy="6316859"/>
            <a:chOff x="191343" y="794859"/>
            <a:chExt cx="10207479" cy="5854656"/>
          </a:xfrm>
        </p:grpSpPr>
        <p:pic>
          <p:nvPicPr>
            <p:cNvPr id="20" name="webviewapp – themes.xml [webviewapp.app] 2022-03-31 15-15-37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23258" t="20721" r="1734" b="8413"/>
            <a:stretch/>
          </p:blipFill>
          <p:spPr>
            <a:xfrm>
              <a:off x="191343" y="1528808"/>
              <a:ext cx="10207479" cy="5120707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6"/>
            <a:srcRect l="6255" t="5362" r="58616" b="82645"/>
            <a:stretch/>
          </p:blipFill>
          <p:spPr>
            <a:xfrm>
              <a:off x="191343" y="794859"/>
              <a:ext cx="3816424" cy="764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75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33" grpId="0"/>
      <p:bldP spid="34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61111" y="950995"/>
            <a:ext cx="10804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GitHub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檔案連結 ：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hlinkClick r:id="rId2"/>
              </a:rPr>
              <a:t>https://github.com/chiahsin0303/android-webwiew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06599" y="231031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附錄 </a:t>
            </a:r>
            <a:r>
              <a:rPr lang="en-US" altLang="zh-TW" sz="2800" dirty="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—</a:t>
            </a:r>
            <a:r>
              <a:rPr lang="zh-TW" altLang="en-US" sz="2800" dirty="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連結</a:t>
            </a:r>
            <a:endParaRPr lang="en-US" altLang="zh-CN" sz="28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61111" y="3905651"/>
            <a:ext cx="10804944" cy="276998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參考</a:t>
            </a: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網址 ：</a:t>
            </a:r>
            <a:endParaRPr lang="zh-TW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hlinkClick r:id="rId3"/>
              </a:rPr>
              <a:t>https://jerrynest.io/app-android-webview/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hlinkClick r:id="rId4"/>
              </a:rPr>
              <a:t>https://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hlinkClick r:id="rId4"/>
              </a:rPr>
              <a:t>www.youtube.com/watch?v=mZOnjGPF-9w</a:t>
            </a:r>
            <a:endParaRPr lang="en-US" altLang="zh-TW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hlinkClick r:id="rId5"/>
              </a:rPr>
              <a:t>https://blog.csdn.net/weixin_39713578/article/details/110661333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1111" y="2428323"/>
            <a:ext cx="10804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顯示網頁來源 ：</a:t>
            </a:r>
            <a:endParaRPr lang="en-US" altLang="zh-TW" sz="3200" dirty="0" smtClean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https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hlinkClick r:id="rId6"/>
              </a:rPr>
              <a:t>://zu-z.github.io/HW/Web.html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733142" y="1258843"/>
            <a:ext cx="2935213" cy="4019429"/>
            <a:chOff x="8733142" y="1258843"/>
            <a:chExt cx="2935213" cy="401942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111" l="0" r="97778">
                          <a14:foregroundMark x1="12889" y1="48444" x2="12889" y2="48444"/>
                          <a14:foregroundMark x1="21778" y1="14222" x2="21778" y2="14222"/>
                          <a14:foregroundMark x1="29778" y1="8444" x2="29778" y2="8444"/>
                          <a14:foregroundMark x1="26222" y1="36444" x2="26222" y2="36444"/>
                          <a14:foregroundMark x1="51556" y1="17778" x2="51556" y2="17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33142" y="2343059"/>
              <a:ext cx="2935213" cy="2935213"/>
            </a:xfrm>
            <a:prstGeom prst="rect">
              <a:avLst/>
            </a:prstGeom>
          </p:spPr>
        </p:pic>
        <p:pic>
          <p:nvPicPr>
            <p:cNvPr id="1032" name="Picture 8" descr="Github Logo Icon - Github Logo Png - Free Transparent PNG Clipart Images  Download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414" b="95172" l="10000" r="90000">
                          <a14:foregroundMark x1="42024" y1="33276" x2="42024" y2="33276"/>
                          <a14:foregroundMark x1="44286" y1="47241" x2="44286" y2="47241"/>
                          <a14:foregroundMark x1="56429" y1="47241" x2="56429" y2="47241"/>
                          <a14:foregroundMark x1="63929" y1="46724" x2="63929" y2="46724"/>
                          <a14:foregroundMark x1="34286" y1="48103" x2="34286" y2="48103"/>
                        </a14:backgroundRemoval>
                      </a14:imgEffect>
                      <a14:imgEffect>
                        <a14:artisticLineDraw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5" r="14991"/>
            <a:stretch/>
          </p:blipFill>
          <p:spPr bwMode="auto">
            <a:xfrm>
              <a:off x="10524358" y="1258843"/>
              <a:ext cx="1142847" cy="116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478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  <p:bldP spid="22" grpId="0" animBg="1"/>
      <p:bldP spid="10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864008" y="-9525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31359" y="2309971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 smtClean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72063" y="3582308"/>
            <a:ext cx="1847875" cy="14401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721265" y="406778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報告結束，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感謝</a:t>
            </a:r>
            <a:r>
              <a:rPr lang="zh-TW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觀看。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H="1">
            <a:off x="5303912" y="1268760"/>
            <a:ext cx="1368152" cy="5112568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463115" y="345429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 smtClean="0">
                <a:solidFill>
                  <a:srgbClr val="53575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目錄</a:t>
            </a:r>
            <a:endParaRPr lang="zh-CN" altLang="en-US" sz="6000" dirty="0">
              <a:solidFill>
                <a:srgbClr val="F17F4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351584" y="1268760"/>
            <a:ext cx="4320480" cy="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816080" y="1669737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1591" y="1988840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5303912" y="6381328"/>
            <a:ext cx="4320480" cy="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999933" y="3212976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678275" y="4437112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356617" y="5661248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896200" y="1839014"/>
            <a:ext cx="239200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TW" altLang="en-US" sz="32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開發準備</a:t>
            </a:r>
            <a:endParaRPr lang="en-US" altLang="zh-CN" sz="32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39754" y="2879800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03758" y="3040213"/>
            <a:ext cx="2802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開啟新</a:t>
            </a:r>
            <a:r>
              <a:rPr lang="zh-TW" altLang="en-US" sz="32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專案 </a:t>
            </a:r>
            <a:r>
              <a:rPr lang="en-US" altLang="zh-TW" sz="32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endParaRPr lang="en-US" altLang="zh-CN" sz="32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40016" y="4099382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72508" y="5327007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23145" y="4271451"/>
            <a:ext cx="1981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r>
              <a:rPr lang="zh-TW" altLang="en-US" sz="32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程式碼</a:t>
            </a:r>
            <a:endParaRPr lang="en-US" altLang="zh-CN" sz="32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76518" y="5492795"/>
            <a:ext cx="2392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測試</a:t>
            </a:r>
            <a:r>
              <a:rPr lang="zh-TW" altLang="en-US" sz="32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結果 </a:t>
            </a:r>
            <a:r>
              <a:rPr lang="en-US" altLang="zh-TW" sz="32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</a:t>
            </a:r>
            <a:endParaRPr lang="en-US" altLang="zh-CN" sz="32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266222" y="1197198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585819" y="6319360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1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4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2" fill="hold" grpId="0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7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7" grpId="0"/>
      <p:bldP spid="28" grpId="0"/>
      <p:bldP spid="29" grpId="0"/>
      <p:bldP spid="31" grpId="0"/>
      <p:bldP spid="33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67808" y="513626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28048" y="2348881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16080" y="23987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開發準備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28048" y="3337942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16080" y="338781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開啟新專案 </a:t>
            </a:r>
          </a:p>
        </p:txBody>
      </p:sp>
      <p:sp>
        <p:nvSpPr>
          <p:cNvPr id="22" name="矩形 21"/>
          <p:cNvSpPr/>
          <p:nvPr/>
        </p:nvSpPr>
        <p:spPr>
          <a:xfrm>
            <a:off x="6528048" y="4327003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816080" y="43768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程式碼</a:t>
            </a:r>
          </a:p>
        </p:txBody>
      </p:sp>
      <p:sp>
        <p:nvSpPr>
          <p:cNvPr id="24" name="矩形 23"/>
          <p:cNvSpPr/>
          <p:nvPr/>
        </p:nvSpPr>
        <p:spPr>
          <a:xfrm>
            <a:off x="6528048" y="531606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16080" y="5365941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測試結果 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43632" y="2709891"/>
            <a:ext cx="766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19697" y="3326050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057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7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7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4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24998" y="5013176"/>
            <a:ext cx="3342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下載 </a:t>
            </a:r>
            <a:r>
              <a:rPr lang="en-US" altLang="zh-CN" sz="2800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hlinkClick r:id="rId2"/>
              </a:rPr>
              <a:t>Android Studio</a:t>
            </a:r>
            <a:endParaRPr lang="en-US" altLang="zh-CN" sz="2800" dirty="0">
              <a:solidFill>
                <a:srgbClr val="131313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85522" y="21315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開發準備</a:t>
            </a:r>
          </a:p>
        </p:txBody>
      </p:sp>
      <p:sp>
        <p:nvSpPr>
          <p:cNvPr id="10" name="矩形 9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6"/>
          <p:cNvSpPr txBox="1"/>
          <p:nvPr/>
        </p:nvSpPr>
        <p:spPr>
          <a:xfrm>
            <a:off x="2241708" y="5589240"/>
            <a:ext cx="770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使用模擬器，或</a:t>
            </a:r>
            <a:r>
              <a:rPr lang="zh-TW" altLang="en-US" sz="2800" dirty="0" smtClean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準備一台 </a:t>
            </a:r>
            <a:r>
              <a:rPr lang="en-US" altLang="zh-TW" sz="2800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Android </a:t>
            </a:r>
            <a:r>
              <a:rPr lang="zh-TW" altLang="en-US" sz="2800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手機進行測試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292965" y="1189275"/>
            <a:ext cx="5606071" cy="3521009"/>
            <a:chOff x="3292965" y="1189275"/>
            <a:chExt cx="5606071" cy="352100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83" b="89855" l="5691" r="89919">
                          <a14:foregroundMark x1="12846" y1="46739" x2="12846" y2="46739"/>
                          <a14:foregroundMark x1="18211" y1="47101" x2="18211" y2="47101"/>
                          <a14:foregroundMark x1="26829" y1="38768" x2="26829" y2="38768"/>
                          <a14:foregroundMark x1="36260" y1="35507" x2="36260" y2="35507"/>
                          <a14:foregroundMark x1="42764" y1="35870" x2="42764" y2="35870"/>
                          <a14:foregroundMark x1="50081" y1="24638" x2="50081" y2="24638"/>
                          <a14:foregroundMark x1="49756" y1="39493" x2="49756" y2="39493"/>
                          <a14:foregroundMark x1="52846" y1="38768" x2="52846" y2="38768"/>
                          <a14:foregroundMark x1="50081" y1="57609" x2="50081" y2="57609"/>
                          <a14:foregroundMark x1="50407" y1="72101" x2="50407" y2="72101"/>
                          <a14:foregroundMark x1="53496" y1="71014" x2="53496" y2="71014"/>
                          <a14:foregroundMark x1="46179" y1="70290" x2="46179" y2="70290"/>
                          <a14:foregroundMark x1="37398" y1="69203" x2="37398" y2="69203"/>
                          <a14:foregroundMark x1="27480" y1="70652" x2="27480" y2="70652"/>
                          <a14:foregroundMark x1="23252" y1="75000" x2="23252" y2="75000"/>
                          <a14:foregroundMark x1="78211" y1="50362" x2="78211" y2="50362"/>
                          <a14:foregroundMark x1="86341" y1="57609" x2="86341" y2="576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92965" y="1189275"/>
              <a:ext cx="5606071" cy="251589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10" b="100000" l="6582" r="89809"/>
                      </a14:imgEffect>
                    </a14:imgLayer>
                  </a14:imgProps>
                </a:ext>
              </a:extLst>
            </a:blip>
            <a:srcRect l="6287" t="18398" r="8776"/>
            <a:stretch/>
          </p:blipFill>
          <p:spPr>
            <a:xfrm>
              <a:off x="4187788" y="3846188"/>
              <a:ext cx="3816424" cy="86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87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35760" y="954881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43632" y="3188100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519697" y="3804259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542672" y="3337942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830704" y="338781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開啟新專案 </a:t>
            </a:r>
          </a:p>
        </p:txBody>
      </p:sp>
      <p:sp>
        <p:nvSpPr>
          <p:cNvPr id="20" name="矩形 19"/>
          <p:cNvSpPr/>
          <p:nvPr/>
        </p:nvSpPr>
        <p:spPr>
          <a:xfrm>
            <a:off x="6528048" y="2353260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16080" y="24031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開發準備</a:t>
            </a:r>
          </a:p>
        </p:txBody>
      </p:sp>
      <p:sp>
        <p:nvSpPr>
          <p:cNvPr id="22" name="矩形 21"/>
          <p:cNvSpPr/>
          <p:nvPr/>
        </p:nvSpPr>
        <p:spPr>
          <a:xfrm>
            <a:off x="6528048" y="4327003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816080" y="437688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程式碼</a:t>
            </a:r>
          </a:p>
        </p:txBody>
      </p:sp>
      <p:sp>
        <p:nvSpPr>
          <p:cNvPr id="24" name="矩形 23"/>
          <p:cNvSpPr/>
          <p:nvPr/>
        </p:nvSpPr>
        <p:spPr>
          <a:xfrm>
            <a:off x="6528048" y="531606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16080" y="5365941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測試結果 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7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7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056293" y="23103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開啟新專案 </a:t>
            </a:r>
          </a:p>
        </p:txBody>
      </p:sp>
      <p:sp>
        <p:nvSpPr>
          <p:cNvPr id="20" name="矩形 19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711624" y="908720"/>
            <a:ext cx="9365448" cy="5837581"/>
            <a:chOff x="3071664" y="1214752"/>
            <a:chExt cx="9001000" cy="549725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l="786" t="1705" r="1443" b="2754"/>
            <a:stretch/>
          </p:blipFill>
          <p:spPr>
            <a:xfrm>
              <a:off x="3071664" y="1214752"/>
              <a:ext cx="9001000" cy="5497255"/>
            </a:xfrm>
            <a:prstGeom prst="rect">
              <a:avLst/>
            </a:prstGeom>
            <a:ln w="76200">
              <a:noFill/>
            </a:ln>
          </p:spPr>
        </p:pic>
        <p:sp>
          <p:nvSpPr>
            <p:cNvPr id="4" name="矩形 3"/>
            <p:cNvSpPr/>
            <p:nvPr/>
          </p:nvSpPr>
          <p:spPr>
            <a:xfrm>
              <a:off x="7752184" y="3645024"/>
              <a:ext cx="2016224" cy="2160240"/>
            </a:xfrm>
            <a:prstGeom prst="rect">
              <a:avLst/>
            </a:prstGeom>
            <a:noFill/>
            <a:ln w="76200">
              <a:solidFill>
                <a:srgbClr val="F17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91343" y="5326223"/>
            <a:ext cx="5367639" cy="914400"/>
            <a:chOff x="304771" y="5151046"/>
            <a:chExt cx="5367639" cy="914400"/>
          </a:xfrm>
        </p:grpSpPr>
        <p:sp>
          <p:nvSpPr>
            <p:cNvPr id="11" name="矩形: 圆角 10"/>
            <p:cNvSpPr/>
            <p:nvPr/>
          </p:nvSpPr>
          <p:spPr>
            <a:xfrm>
              <a:off x="304771" y="5151046"/>
              <a:ext cx="5367639" cy="914400"/>
            </a:xfrm>
            <a:prstGeom prst="roundRect">
              <a:avLst>
                <a:gd name="adj" fmla="val 50000"/>
              </a:avLst>
            </a:prstGeom>
            <a:solidFill>
              <a:srgbClr val="F17F4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08143" y="5254303"/>
              <a:ext cx="43608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在 </a:t>
              </a:r>
              <a:r>
                <a:rPr lang="en-US" altLang="zh-CN" sz="2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Android Studio 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</a:t>
              </a:r>
              <a:r>
                <a:rPr lang="zh-TW" altLang="en-US" sz="2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開啟一個新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專案，</a:t>
              </a:r>
              <a:endParaRPr lang="en-US" altLang="zh-TW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r>
                <a:rPr lang="zh-TW" altLang="en-US" sz="2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並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選擇 </a:t>
              </a:r>
              <a:r>
                <a:rPr lang="en-US" altLang="zh-CN" sz="2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Empty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Activity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。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3401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5056293" y="23103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開啟新專案 </a:t>
            </a:r>
          </a:p>
        </p:txBody>
      </p:sp>
      <p:sp>
        <p:nvSpPr>
          <p:cNvPr id="20" name="矩形 19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051" t="2490" r="2691" b="1435"/>
          <a:stretch/>
        </p:blipFill>
        <p:spPr>
          <a:xfrm>
            <a:off x="1343472" y="980728"/>
            <a:ext cx="9505056" cy="580510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608168" y="2066897"/>
            <a:ext cx="2736304" cy="5232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</a:t>
            </a:r>
            <a:r>
              <a:rPr lang="zh-TW" altLang="en-US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更改檔案名稱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08168" y="2958140"/>
            <a:ext cx="2736304" cy="5232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en-US" altLang="zh-TW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zh-TW" altLang="en-US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更改</a:t>
            </a:r>
            <a:r>
              <a:rPr lang="zh-TW" altLang="en-US" sz="28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儲存位置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08168" y="3621669"/>
            <a:ext cx="2736304" cy="5232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en-US" altLang="zh-TW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zh-TW" altLang="en-US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選擇程式語言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08168" y="5805264"/>
            <a:ext cx="3024336" cy="5232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en-US" altLang="zh-TW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.</a:t>
            </a:r>
            <a:r>
              <a:rPr lang="zh-TW" altLang="en-US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TW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Finish</a:t>
            </a:r>
            <a:r>
              <a:rPr lang="zh-TW" altLang="en-US" sz="28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建立檔案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6880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18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5408133" y="3356992"/>
            <a:ext cx="6661662" cy="3088718"/>
          </a:xfrm>
          <a:prstGeom prst="roundRect">
            <a:avLst>
              <a:gd name="adj" fmla="val 50000"/>
            </a:avLst>
          </a:prstGeom>
          <a:solidFill>
            <a:srgbClr val="53575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23992" y="3775433"/>
            <a:ext cx="5616624" cy="2251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開好專案後</a:t>
            </a:r>
            <a:r>
              <a:rPr lang="zh-TW" altLang="en-US" sz="24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，會</a:t>
            </a:r>
            <a:r>
              <a:rPr lang="zh-TW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看到目錄下有這些檔案</a:t>
            </a:r>
            <a:r>
              <a:rPr lang="zh-TW" altLang="en-US" sz="24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TW" sz="24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而</a:t>
            </a:r>
            <a:r>
              <a:rPr lang="zh-TW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待會要</a:t>
            </a:r>
            <a:r>
              <a:rPr lang="zh-TW" altLang="en-US" sz="24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修改框起來的地方：</a:t>
            </a:r>
            <a:endParaRPr lang="en-US" altLang="zh-TW" sz="24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AndroidManifest.xml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activity_main.xml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MainActivity.java</a:t>
            </a:r>
            <a:r>
              <a:rPr lang="zh-CN" altLang="en-US" sz="24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themes.xml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56293" y="231031"/>
            <a:ext cx="2079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開啟新專案 </a:t>
            </a:r>
          </a:p>
        </p:txBody>
      </p:sp>
      <p:sp>
        <p:nvSpPr>
          <p:cNvPr id="20" name="矩形 19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22121" y="126185"/>
            <a:ext cx="4766179" cy="6605630"/>
            <a:chOff x="263351" y="364353"/>
            <a:chExt cx="4272987" cy="626103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2"/>
            <a:srcRect b="17651"/>
            <a:stretch/>
          </p:blipFill>
          <p:spPr>
            <a:xfrm>
              <a:off x="263351" y="364353"/>
              <a:ext cx="4272987" cy="626103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199456" y="1641792"/>
              <a:ext cx="2016224" cy="2570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487488" y="2420887"/>
              <a:ext cx="1296144" cy="2659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559496" y="4005064"/>
              <a:ext cx="1512168" cy="2570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751772" y="5589240"/>
              <a:ext cx="1679932" cy="5760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1186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19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35760" y="1818977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3632" y="4084324"/>
            <a:ext cx="732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19697" y="4700483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28048" y="4319508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16080" y="43693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程式碼</a:t>
            </a:r>
          </a:p>
        </p:txBody>
      </p:sp>
      <p:sp>
        <p:nvSpPr>
          <p:cNvPr id="19" name="矩形 18"/>
          <p:cNvSpPr/>
          <p:nvPr/>
        </p:nvSpPr>
        <p:spPr>
          <a:xfrm>
            <a:off x="6528048" y="2353260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16080" y="24031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開發準備</a:t>
            </a:r>
          </a:p>
        </p:txBody>
      </p:sp>
      <p:sp>
        <p:nvSpPr>
          <p:cNvPr id="21" name="矩形 20"/>
          <p:cNvSpPr/>
          <p:nvPr/>
        </p:nvSpPr>
        <p:spPr>
          <a:xfrm>
            <a:off x="6528048" y="335099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16080" y="3400871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開啟新專案 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28048" y="531606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16080" y="5365941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測試結果 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7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7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7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7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訂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5F497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328</Words>
  <Application>Microsoft Office PowerPoint</Application>
  <PresentationFormat>寬螢幕</PresentationFormat>
  <Paragraphs>84</Paragraphs>
  <Slides>17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等线</vt:lpstr>
      <vt:lpstr>微软雅黑</vt:lpstr>
      <vt:lpstr>宋体</vt:lpstr>
      <vt:lpstr>微软雅黑 Light</vt:lpstr>
      <vt:lpstr>新細明體</vt:lpstr>
      <vt:lpstr>標楷體</vt:lpstr>
      <vt:lpstr>Arial</vt:lpstr>
      <vt:lpstr>Calibri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嘉欣 吳</cp:lastModifiedBy>
  <cp:revision>172</cp:revision>
  <dcterms:created xsi:type="dcterms:W3CDTF">2017-01-18T01:49:11Z</dcterms:created>
  <dcterms:modified xsi:type="dcterms:W3CDTF">2022-03-31T15:43:59Z</dcterms:modified>
</cp:coreProperties>
</file>